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87" d="100"/>
          <a:sy n="87" d="100"/>
        </p:scale>
        <p:origin x="528" y="5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DevOps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Sonika Rathi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Assistant Professor</a:t>
            </a:r>
          </a:p>
          <a:p>
            <a:r>
              <a:rPr lang="en-US" dirty="0"/>
              <a:t>BITS </a:t>
            </a:r>
            <a:r>
              <a:rPr lang="en-US" dirty="0" err="1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/>
              <a:t>There is a trend to simplify and remove the repetitive tasks that can be subject to human error</a:t>
            </a:r>
          </a:p>
          <a:p>
            <a:r>
              <a:rPr lang="en-US" dirty="0"/>
              <a:t>As automation is added to the different parts of the environment, new patterns are discovered</a:t>
            </a:r>
          </a:p>
          <a:p>
            <a:r>
              <a:rPr lang="en-US" dirty="0"/>
              <a:t>Continuous delivery and continuous deployment have freed humans up to focus on what matters</a:t>
            </a:r>
          </a:p>
          <a:p>
            <a:r>
              <a:rPr lang="en-US" dirty="0"/>
              <a:t>Automated shortened feedback cycles through build automation with tests give us additional confidence and insight into our systems</a:t>
            </a:r>
          </a:p>
          <a:p>
            <a:r>
              <a:rPr lang="en-US" dirty="0"/>
              <a:t>The ecosystem will continue to evolve as application development adopts increased operability</a:t>
            </a:r>
          </a:p>
          <a:p>
            <a:r>
              <a:rPr lang="en-US" dirty="0"/>
              <a:t>These trends bring into focus the tools that stress the “we” over “me,” building understanding across teams and encouraging time spent on valuable outcomes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Evolution of the Ecosystem</a:t>
            </a:r>
          </a:p>
        </p:txBody>
      </p:sp>
    </p:spTree>
    <p:extLst>
      <p:ext uri="{BB962C8B-B14F-4D97-AF65-F5344CB8AC3E}">
        <p14:creationId xmlns:p14="http://schemas.microsoft.com/office/powerpoint/2010/main" val="212302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/>
              <a:t>We have been through an overview of the current ecosystem of tools</a:t>
            </a:r>
          </a:p>
          <a:p>
            <a:r>
              <a:rPr lang="en-US" dirty="0"/>
              <a:t>How tools are used, and the ease with which they can be used, impacts the acceptance and proliferation of specific aspects of culture</a:t>
            </a:r>
          </a:p>
          <a:p>
            <a:r>
              <a:rPr lang="en-US" dirty="0"/>
              <a:t>The DevOps culture is one of collaboration across teams, organizations, and industries</a:t>
            </a:r>
          </a:p>
          <a:p>
            <a:r>
              <a:rPr lang="en-US" dirty="0"/>
              <a:t>When developing solutions, it is important to think about their impact on teams and organizations, not just individuals</a:t>
            </a:r>
          </a:p>
          <a:p>
            <a:r>
              <a:rPr lang="en-US" dirty="0"/>
              <a:t>DevOps tools stress “we” over “me”; they allow teams and organizations to build mutual understanding to get work done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238702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What is DevOps Tools</a:t>
            </a:r>
          </a:p>
          <a:p>
            <a:r>
              <a:rPr lang="en-US" dirty="0"/>
              <a:t>Local Development Environment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Artifact Management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Evolution of the Ecosystem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Tools and Technology in DevOps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/>
              <a:t>What is DevOps Tools:</a:t>
            </a:r>
          </a:p>
          <a:p>
            <a:r>
              <a:rPr lang="en-US" dirty="0"/>
              <a:t>Tools can be used to improve and maintain various aspects of culture</a:t>
            </a:r>
          </a:p>
          <a:p>
            <a:r>
              <a:rPr lang="en-US" dirty="0"/>
              <a:t>Software development tools help with the process of programming, documenting, testing, and fixing bugs in applications and services</a:t>
            </a:r>
          </a:p>
          <a:p>
            <a:r>
              <a:rPr lang="en-US" dirty="0"/>
              <a:t>Not restricted to specific roles, these tools are important to anyone who works on software in some capacity</a:t>
            </a:r>
          </a:p>
          <a:p>
            <a:pPr lvl="1"/>
            <a:r>
              <a:rPr lang="en-US" dirty="0"/>
              <a:t>Local development environment, </a:t>
            </a:r>
          </a:p>
          <a:p>
            <a:pPr lvl="1"/>
            <a:r>
              <a:rPr lang="en-US" dirty="0"/>
              <a:t>Version control, </a:t>
            </a:r>
          </a:p>
          <a:p>
            <a:pPr lvl="1"/>
            <a:r>
              <a:rPr lang="en-US" dirty="0"/>
              <a:t>Artifact Management, </a:t>
            </a:r>
          </a:p>
          <a:p>
            <a:pPr lvl="1"/>
            <a:r>
              <a:rPr lang="en-US" dirty="0"/>
              <a:t>Automation and Monitoring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DevOps Tools:</a:t>
            </a:r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A consistent local development environment is critical to quickly get employees started contributing to product</a:t>
            </a:r>
          </a:p>
          <a:p>
            <a:r>
              <a:rPr lang="en-US" dirty="0"/>
              <a:t>Don’t Consider this as limitation:</a:t>
            </a:r>
          </a:p>
          <a:p>
            <a:r>
              <a:rPr lang="en-US" dirty="0"/>
              <a:t>This is not to say that individuals should be locked into a single standard editor with no flexibility or customization, but rather it means ensuring that they have the tools needed to get their jobs done effectively</a:t>
            </a:r>
          </a:p>
          <a:p>
            <a:r>
              <a:rPr lang="en-US" dirty="0"/>
              <a:t>Minimal requirements may vary in your environment depending on individual preferences:</a:t>
            </a:r>
          </a:p>
          <a:p>
            <a:r>
              <a:rPr lang="en-US" dirty="0"/>
              <a:t>Multiple Displays</a:t>
            </a:r>
          </a:p>
          <a:p>
            <a:r>
              <a:rPr lang="en-US" dirty="0"/>
              <a:t>High-Resolution Displays </a:t>
            </a:r>
          </a:p>
          <a:p>
            <a:r>
              <a:rPr lang="en-US" dirty="0"/>
              <a:t>Specific Keyboards, Mice, and other Input Devices</a:t>
            </a:r>
          </a:p>
          <a:p>
            <a:r>
              <a:rPr lang="en-US" dirty="0"/>
              <a:t>Identify a shared area for documenting the local development environment</a:t>
            </a:r>
          </a:p>
          <a:p>
            <a:r>
              <a:rPr lang="en-US" dirty="0"/>
              <a:t>Documentation can be stored within a version control repository, an internal wiki, or even a Google Doc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Local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6676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r>
              <a:rPr lang="en-US" dirty="0"/>
              <a:t>Having the ability to commit, compare, merge, and restore past revisions of objects to the repository allows for richer cooperation and collaboration within and between teams</a:t>
            </a:r>
          </a:p>
          <a:p>
            <a:r>
              <a:rPr lang="en-US" dirty="0"/>
              <a:t>Version control enables teams to deal with conflicts that result from having multiple people working on the same file or project at the same time, and provides a safe way to make changes and roll them back if necessary</a:t>
            </a:r>
          </a:p>
          <a:p>
            <a:r>
              <a:rPr lang="en-US" dirty="0"/>
              <a:t>When choosing the appropriate version control system (VCS) for your environment, look for one that encourages the sort of collaboration in your organization that you want to see</a:t>
            </a:r>
          </a:p>
          <a:p>
            <a:pPr lvl="1"/>
            <a:r>
              <a:rPr lang="en-US" dirty="0"/>
              <a:t>Opening and forking repositories;</a:t>
            </a:r>
          </a:p>
          <a:p>
            <a:pPr lvl="1"/>
            <a:r>
              <a:rPr lang="en-US" dirty="0"/>
              <a:t>Contributing back to repositories;</a:t>
            </a:r>
          </a:p>
          <a:p>
            <a:pPr lvl="1"/>
            <a:r>
              <a:rPr lang="en-US" dirty="0"/>
              <a:t>Curating contributions to your own repositories;</a:t>
            </a:r>
          </a:p>
          <a:p>
            <a:pPr lvl="1"/>
            <a:r>
              <a:rPr lang="en-US" dirty="0"/>
              <a:t>Defining processes for contributing; and</a:t>
            </a:r>
          </a:p>
          <a:p>
            <a:pPr lvl="1"/>
            <a:r>
              <a:rPr lang="en-US" dirty="0"/>
              <a:t>Sharing commit rights</a:t>
            </a:r>
          </a:p>
          <a:p>
            <a:r>
              <a:rPr lang="en-US" dirty="0"/>
              <a:t>Your Wrong Ways may be:</a:t>
            </a:r>
          </a:p>
          <a:p>
            <a:pPr lvl="1"/>
            <a:r>
              <a:rPr lang="en-US" dirty="0"/>
              <a:t>Lines of code is not an accurate measure of value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751" y="5105400"/>
            <a:ext cx="952249" cy="9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An artifact is the output of any step in the software development process</a:t>
            </a:r>
          </a:p>
          <a:p>
            <a:r>
              <a:rPr lang="en-US" dirty="0"/>
              <a:t>When choosing between a simple repository and more complex feature-full repository, understand the cost of supporting additional services as well as inherent security concerns</a:t>
            </a:r>
          </a:p>
          <a:p>
            <a:r>
              <a:rPr lang="en-US" dirty="0"/>
              <a:t>An artifact repository should be:</a:t>
            </a:r>
          </a:p>
          <a:p>
            <a:pPr lvl="1"/>
            <a:r>
              <a:rPr lang="en-US" dirty="0"/>
              <a:t>Secure;</a:t>
            </a:r>
          </a:p>
          <a:p>
            <a:pPr lvl="1"/>
            <a:r>
              <a:rPr lang="en-US" dirty="0"/>
              <a:t>Trusted;</a:t>
            </a:r>
          </a:p>
          <a:p>
            <a:pPr lvl="1"/>
            <a:r>
              <a:rPr lang="en-US" dirty="0"/>
              <a:t>Stable;</a:t>
            </a:r>
          </a:p>
          <a:p>
            <a:pPr lvl="1"/>
            <a:r>
              <a:rPr lang="en-US" dirty="0"/>
              <a:t>Accessible; and</a:t>
            </a:r>
          </a:p>
          <a:p>
            <a:pPr lvl="1"/>
            <a:r>
              <a:rPr lang="en-US" dirty="0"/>
              <a:t>Versioned</a:t>
            </a:r>
          </a:p>
          <a:p>
            <a:r>
              <a:rPr lang="en-US" dirty="0"/>
              <a:t>You can store a versioned common library as an artifact separate from your software version control, allowing all teams to use the exact same shared library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Artifact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751" y="5105400"/>
            <a:ext cx="952249" cy="9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4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Automation tools reduce labor, energy, and/or materials used with a goal of improving quality, precision, and accuracy of outcomes</a:t>
            </a:r>
          </a:p>
          <a:p>
            <a:r>
              <a:rPr lang="en-US" dirty="0"/>
              <a:t>Server Installation</a:t>
            </a:r>
          </a:p>
          <a:p>
            <a:pPr lvl="1"/>
            <a:r>
              <a:rPr lang="en-US" dirty="0"/>
              <a:t>Server installation is the automation of configuring and setting up individual servers</a:t>
            </a:r>
          </a:p>
          <a:p>
            <a:r>
              <a:rPr lang="en-US" dirty="0"/>
              <a:t>Infrastructure Automation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Capacity Management</a:t>
            </a:r>
          </a:p>
          <a:p>
            <a:r>
              <a:rPr lang="en-US" dirty="0"/>
              <a:t>System Provisioning</a:t>
            </a:r>
          </a:p>
          <a:p>
            <a:r>
              <a:rPr lang="en-US" dirty="0"/>
              <a:t>Test and Build Automation</a:t>
            </a:r>
          </a:p>
          <a:p>
            <a:pPr lvl="1"/>
            <a:r>
              <a:rPr lang="en-US" dirty="0"/>
              <a:t>On-demand automation</a:t>
            </a:r>
          </a:p>
          <a:p>
            <a:pPr lvl="1"/>
            <a:r>
              <a:rPr lang="en-US" dirty="0"/>
              <a:t>Scheduled automation</a:t>
            </a:r>
          </a:p>
          <a:p>
            <a:pPr lvl="1"/>
            <a:r>
              <a:rPr lang="en-US" dirty="0"/>
              <a:t>Triggered automation</a:t>
            </a:r>
          </a:p>
          <a:p>
            <a:pPr lvl="1"/>
            <a:r>
              <a:rPr lang="en-US" dirty="0"/>
              <a:t>Smoke testing</a:t>
            </a:r>
          </a:p>
          <a:p>
            <a:pPr lvl="1"/>
            <a:r>
              <a:rPr lang="en-US" dirty="0"/>
              <a:t>Regression testing</a:t>
            </a:r>
          </a:p>
          <a:p>
            <a:pPr lvl="1"/>
            <a:r>
              <a:rPr lang="en-US" dirty="0"/>
              <a:t>Usability testing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57168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Metrics are the collection of qualitative and quantitative measurements</a:t>
            </a:r>
          </a:p>
          <a:p>
            <a:pPr lvl="1"/>
            <a:r>
              <a:rPr lang="en-US" dirty="0"/>
              <a:t>Generally they are compared against some benchmark or established standard, tracked for analytics, or tracked for historical purposes</a:t>
            </a:r>
          </a:p>
          <a:p>
            <a:r>
              <a:rPr lang="en-US" dirty="0"/>
              <a:t>Logging</a:t>
            </a:r>
          </a:p>
          <a:p>
            <a:pPr lvl="1"/>
            <a:r>
              <a:rPr lang="en-US" dirty="0"/>
              <a:t>Logging is the generation, filtering, recording, and analysis of events that occur on a system due to operating system or software messages</a:t>
            </a:r>
          </a:p>
          <a:p>
            <a:pPr lvl="1"/>
            <a:r>
              <a:rPr lang="en-US" dirty="0"/>
              <a:t>When tracking down the source of a software issue, one of the first things that engineers often do is to check the logs for any relevant error messages</a:t>
            </a:r>
          </a:p>
          <a:p>
            <a:pPr lvl="1"/>
            <a:r>
              <a:rPr lang="en-US" dirty="0"/>
              <a:t>A single system can generate hundreds or even thousands of lines of logs a day</a:t>
            </a:r>
          </a:p>
          <a:p>
            <a:r>
              <a:rPr lang="en-US" dirty="0"/>
              <a:t>Alerting</a:t>
            </a:r>
          </a:p>
          <a:p>
            <a:pPr lvl="1"/>
            <a:r>
              <a:rPr lang="en-US" dirty="0"/>
              <a:t>Monitoring and alerting are important not only from a performance perspective, but also from a preventative one, in that they help you find out about potential issues before they become actual issues for your customers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90155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Events</a:t>
            </a:r>
          </a:p>
          <a:p>
            <a:pPr lvl="1"/>
            <a:r>
              <a:rPr lang="en-US" dirty="0"/>
              <a:t>Event management is the element of monitoring that acts on existing knowledge around impacts to systems and services</a:t>
            </a:r>
          </a:p>
          <a:p>
            <a:pPr lvl="1"/>
            <a:r>
              <a:rPr lang="en-US" dirty="0"/>
              <a:t>This generally reflects the need for real-time information about the status of all of the different components of infrastructure</a:t>
            </a:r>
          </a:p>
          <a:p>
            <a:pPr lvl="1"/>
            <a:r>
              <a:rPr lang="en-US" dirty="0"/>
              <a:t>A system is configured to monitor a specific metric or log based on a defined event and to signal or alert if a threshold is crossed or an alert condition has been met</a:t>
            </a:r>
          </a:p>
          <a:p>
            <a:pPr lvl="1"/>
            <a:r>
              <a:rPr lang="en-US" dirty="0"/>
              <a:t>Many alerting and monitoring systems have built-in ways to automatically respond to a given event</a:t>
            </a:r>
          </a:p>
          <a:p>
            <a:pPr lvl="1"/>
            <a:r>
              <a:rPr lang="en-US" dirty="0"/>
              <a:t>Nagios, </a:t>
            </a:r>
            <a:r>
              <a:rPr lang="en-US" dirty="0" err="1"/>
              <a:t>Zabbix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Monitoring Contd..</a:t>
            </a:r>
          </a:p>
        </p:txBody>
      </p:sp>
    </p:spTree>
    <p:extLst>
      <p:ext uri="{BB962C8B-B14F-4D97-AF65-F5344CB8AC3E}">
        <p14:creationId xmlns:p14="http://schemas.microsoft.com/office/powerpoint/2010/main" val="1946827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191</TotalTime>
  <Words>935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DevOps Tools</vt:lpstr>
      <vt:lpstr>DevOps Tools</vt:lpstr>
      <vt:lpstr>DevOps Tools</vt:lpstr>
      <vt:lpstr>DevOps Tools</vt:lpstr>
      <vt:lpstr>DevOps Tools</vt:lpstr>
      <vt:lpstr>DevOps Tools</vt:lpstr>
      <vt:lpstr>DevOps Tools</vt:lpstr>
      <vt:lpstr>DevOps Tools</vt:lpstr>
      <vt:lpstr>DevOps Tools</vt:lpstr>
      <vt:lpstr>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Yalawar, Pravin</cp:lastModifiedBy>
  <cp:revision>6</cp:revision>
  <dcterms:created xsi:type="dcterms:W3CDTF">2019-03-26T11:04:42Z</dcterms:created>
  <dcterms:modified xsi:type="dcterms:W3CDTF">2019-04-01T10:58:54Z</dcterms:modified>
</cp:coreProperties>
</file>